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Josefin Slab"/>
      <p:regular r:id="rId35"/>
      <p:bold r:id="rId36"/>
      <p:italic r:id="rId37"/>
      <p:boldItalic r:id="rId38"/>
    </p:embeddedFont>
    <p:embeddedFont>
      <p:font typeface="Jua"/>
      <p:regular r:id="rId39"/>
    </p:embeddedFont>
    <p:embeddedFont>
      <p:font typeface="Josefin Sans"/>
      <p:regular r:id="rId40"/>
      <p:bold r:id="rId41"/>
      <p:italic r:id="rId42"/>
      <p:boldItalic r:id="rId43"/>
    </p:embeddedFont>
    <p:embeddedFont>
      <p:font typeface="Zilla Slab"/>
      <p:regular r:id="rId44"/>
      <p:bold r:id="rId45"/>
      <p:italic r:id="rId46"/>
    </p:embeddedFont>
    <p:embeddedFont>
      <p:font typeface="Zilla Slab Light"/>
      <p:bold r:id="rId47"/>
      <p:boldItalic r:id="rId48"/>
    </p:embeddedFont>
    <p:embeddedFont>
      <p:font typeface="Josefin Sans Thin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ans-regular.fntdata"/><Relationship Id="rId42" Type="http://schemas.openxmlformats.org/officeDocument/2006/relationships/font" Target="fonts/JosefinSans-italic.fntdata"/><Relationship Id="rId41" Type="http://schemas.openxmlformats.org/officeDocument/2006/relationships/font" Target="fonts/JosefinSans-bold.fntdata"/><Relationship Id="rId44" Type="http://schemas.openxmlformats.org/officeDocument/2006/relationships/font" Target="fonts/ZillaSlab-regular.fntdata"/><Relationship Id="rId43" Type="http://schemas.openxmlformats.org/officeDocument/2006/relationships/font" Target="fonts/JosefinSans-boldItalic.fntdata"/><Relationship Id="rId46" Type="http://schemas.openxmlformats.org/officeDocument/2006/relationships/font" Target="fonts/ZillaSlab-italic.fntdata"/><Relationship Id="rId45" Type="http://schemas.openxmlformats.org/officeDocument/2006/relationships/font" Target="fonts/ZillaSlab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ZillaSlabLight-boldItalic.fntdata"/><Relationship Id="rId47" Type="http://schemas.openxmlformats.org/officeDocument/2006/relationships/font" Target="fonts/ZillaSlabLight-bold.fntdata"/><Relationship Id="rId49" Type="http://schemas.openxmlformats.org/officeDocument/2006/relationships/font" Target="fonts/JosefinSansThin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JosefinSlab-regular.fntdata"/><Relationship Id="rId34" Type="http://schemas.openxmlformats.org/officeDocument/2006/relationships/slide" Target="slides/slide30.xml"/><Relationship Id="rId37" Type="http://schemas.openxmlformats.org/officeDocument/2006/relationships/font" Target="fonts/JosefinSlab-italic.fntdata"/><Relationship Id="rId36" Type="http://schemas.openxmlformats.org/officeDocument/2006/relationships/font" Target="fonts/JosefinSlab-bold.fntdata"/><Relationship Id="rId39" Type="http://schemas.openxmlformats.org/officeDocument/2006/relationships/font" Target="fonts/Jua-regular.fntdata"/><Relationship Id="rId38" Type="http://schemas.openxmlformats.org/officeDocument/2006/relationships/font" Target="fonts/JosefinSlab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JosefinSansThin-italic.fntdata"/><Relationship Id="rId50" Type="http://schemas.openxmlformats.org/officeDocument/2006/relationships/font" Target="fonts/JosefinSansThin-bold.fntdata"/><Relationship Id="rId52" Type="http://schemas.openxmlformats.org/officeDocument/2006/relationships/font" Target="fonts/JosefinSansThin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78575d214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78575d214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c12646e60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c12646e60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c12646e60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c12646e60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c12646e60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c12646e60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c12646e60_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c12646e60_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c12646e60_4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c12646e60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c12646e6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c12646e6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c12646e60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c12646e60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c12646e60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c12646e60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c12646e60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c12646e60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c12646e60_6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c12646e60_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7cfa781d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7cfa781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c12646e60_6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c12646e60_6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c12646e60_6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c12646e60_6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c12646e60_6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c12646e60_6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c1757755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c1757755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c12646e60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c12646e60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c1757755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c1757755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c17577556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c17577556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c1757755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c1757755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c17577556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c17577556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c12646e60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c12646e60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7cfa781d9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7cfa781d9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c12646e60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7c12646e60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12646e60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c12646e60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7cfa781d9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7cfa781d9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ㅊㅇㅊㅇㄹ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c12646e60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c12646e60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c12646e60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c12646e60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c12646e60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c12646e60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c12646e60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c12646e60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>
  <p:cSld name="TITLE_1_1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078150" y="0"/>
            <a:ext cx="4875300" cy="33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078150" y="0"/>
            <a:ext cx="4875300" cy="33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1432400" y="143175"/>
            <a:ext cx="6516600" cy="242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6000"/>
              <a:buFont typeface="Josefin Sans"/>
              <a:buNone/>
              <a:defRPr b="1" sz="6000">
                <a:solidFill>
                  <a:srgbClr val="6F40A8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432400" y="2515875"/>
            <a:ext cx="4374000" cy="2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Zilla Slab"/>
              <a:buNone/>
              <a:defRPr sz="1400">
                <a:latin typeface="Zilla Slab"/>
                <a:ea typeface="Zilla Slab"/>
                <a:cs typeface="Zilla Slab"/>
                <a:sym typeface="Zilla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2">
  <p:cSld name="CUSTOM_4_3_3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1"/>
          <p:cNvSpPr/>
          <p:nvPr/>
        </p:nvSpPr>
        <p:spPr>
          <a:xfrm>
            <a:off x="974700" y="1824275"/>
            <a:ext cx="4300500" cy="268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1"/>
          <p:cNvSpPr txBox="1"/>
          <p:nvPr>
            <p:ph idx="1" type="subTitle"/>
          </p:nvPr>
        </p:nvSpPr>
        <p:spPr>
          <a:xfrm>
            <a:off x="2221525" y="2895865"/>
            <a:ext cx="27768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400"/>
              <a:buNone/>
              <a:defRPr>
                <a:solidFill>
                  <a:srgbClr val="6F40A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400"/>
              <a:buNone/>
              <a:defRPr>
                <a:solidFill>
                  <a:srgbClr val="6F40A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400"/>
              <a:buNone/>
              <a:defRPr>
                <a:solidFill>
                  <a:srgbClr val="6F40A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400"/>
              <a:buNone/>
              <a:defRPr>
                <a:solidFill>
                  <a:srgbClr val="6F40A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9pPr>
          </a:lstStyle>
          <a:p/>
        </p:txBody>
      </p:sp>
      <p:sp>
        <p:nvSpPr>
          <p:cNvPr id="94" name="Google Shape;94;p11"/>
          <p:cNvSpPr txBox="1"/>
          <p:nvPr>
            <p:ph type="ctrTitle"/>
          </p:nvPr>
        </p:nvSpPr>
        <p:spPr>
          <a:xfrm>
            <a:off x="1286099" y="843265"/>
            <a:ext cx="3989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9pPr>
          </a:lstStyle>
          <a:p/>
        </p:txBody>
      </p:sp>
      <p:sp>
        <p:nvSpPr>
          <p:cNvPr id="95" name="Google Shape;95;p11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3">
  <p:cSld name="CUSTOM_4_3_2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/>
          <p:nvPr/>
        </p:nvSpPr>
        <p:spPr>
          <a:xfrm flipH="1">
            <a:off x="1073350" y="1824275"/>
            <a:ext cx="7014000" cy="268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type="ctrTitle"/>
          </p:nvPr>
        </p:nvSpPr>
        <p:spPr>
          <a:xfrm flipH="1">
            <a:off x="3821251" y="843265"/>
            <a:ext cx="3989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12"/>
          <p:cNvSpPr txBox="1"/>
          <p:nvPr>
            <p:ph idx="1" type="subTitle"/>
          </p:nvPr>
        </p:nvSpPr>
        <p:spPr>
          <a:xfrm>
            <a:off x="1340525" y="2998418"/>
            <a:ext cx="43446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4909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4308925" y="50"/>
            <a:ext cx="4595100" cy="508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 flipH="1">
            <a:off x="5485575" y="416250"/>
            <a:ext cx="15810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 sz="14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5485625" y="1005425"/>
            <a:ext cx="20355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3" type="subTitle"/>
          </p:nvPr>
        </p:nvSpPr>
        <p:spPr>
          <a:xfrm flipH="1">
            <a:off x="5485575" y="1464949"/>
            <a:ext cx="15810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 sz="14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4" type="subTitle"/>
          </p:nvPr>
        </p:nvSpPr>
        <p:spPr>
          <a:xfrm>
            <a:off x="5485625" y="2054126"/>
            <a:ext cx="20355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5" type="subTitle"/>
          </p:nvPr>
        </p:nvSpPr>
        <p:spPr>
          <a:xfrm flipH="1">
            <a:off x="5485575" y="2513648"/>
            <a:ext cx="15810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 sz="14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6" type="subTitle"/>
          </p:nvPr>
        </p:nvSpPr>
        <p:spPr>
          <a:xfrm>
            <a:off x="5485625" y="3102829"/>
            <a:ext cx="20355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7" type="subTitle"/>
          </p:nvPr>
        </p:nvSpPr>
        <p:spPr>
          <a:xfrm flipH="1">
            <a:off x="5485575" y="3557850"/>
            <a:ext cx="1581000" cy="7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 sz="14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8" type="subTitle"/>
          </p:nvPr>
        </p:nvSpPr>
        <p:spPr>
          <a:xfrm>
            <a:off x="5485625" y="4147025"/>
            <a:ext cx="20355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6" name="Google Shape;26;p3"/>
          <p:cNvSpPr/>
          <p:nvPr/>
        </p:nvSpPr>
        <p:spPr>
          <a:xfrm>
            <a:off x="4308925" y="50"/>
            <a:ext cx="1009500" cy="5143500"/>
          </a:xfrm>
          <a:prstGeom prst="rect">
            <a:avLst/>
          </a:prstGeom>
          <a:solidFill>
            <a:srgbClr val="6F40A8">
              <a:alpha val="5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hasCustomPrompt="1" type="title"/>
          </p:nvPr>
        </p:nvSpPr>
        <p:spPr>
          <a:xfrm>
            <a:off x="3928216" y="337210"/>
            <a:ext cx="1770900" cy="98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hasCustomPrompt="1" idx="9" type="title"/>
          </p:nvPr>
        </p:nvSpPr>
        <p:spPr>
          <a:xfrm>
            <a:off x="3928216" y="1394592"/>
            <a:ext cx="1770900" cy="98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/>
          <p:nvPr>
            <p:ph hasCustomPrompt="1" idx="13" type="title"/>
          </p:nvPr>
        </p:nvSpPr>
        <p:spPr>
          <a:xfrm>
            <a:off x="3928216" y="2438810"/>
            <a:ext cx="1770900" cy="98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hasCustomPrompt="1" idx="14" type="title"/>
          </p:nvPr>
        </p:nvSpPr>
        <p:spPr>
          <a:xfrm>
            <a:off x="3928216" y="3483010"/>
            <a:ext cx="1770900" cy="98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">
  <p:cSld name="CUSTOM_1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>
            <a:off x="796875" y="799650"/>
            <a:ext cx="7551600" cy="354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 txBox="1"/>
          <p:nvPr>
            <p:ph idx="1" type="subTitle"/>
          </p:nvPr>
        </p:nvSpPr>
        <p:spPr>
          <a:xfrm flipH="1">
            <a:off x="1302950" y="1610789"/>
            <a:ext cx="16713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1303150" y="1865388"/>
            <a:ext cx="1671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subTitle"/>
          </p:nvPr>
        </p:nvSpPr>
        <p:spPr>
          <a:xfrm flipH="1">
            <a:off x="3736225" y="1610789"/>
            <a:ext cx="16713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4" type="subTitle"/>
          </p:nvPr>
        </p:nvSpPr>
        <p:spPr>
          <a:xfrm>
            <a:off x="3736500" y="1865388"/>
            <a:ext cx="1671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5" type="subTitle"/>
          </p:nvPr>
        </p:nvSpPr>
        <p:spPr>
          <a:xfrm flipH="1">
            <a:off x="1302950" y="3059664"/>
            <a:ext cx="16713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6" type="subTitle"/>
          </p:nvPr>
        </p:nvSpPr>
        <p:spPr>
          <a:xfrm>
            <a:off x="1303150" y="3314263"/>
            <a:ext cx="1671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7" type="subTitle"/>
          </p:nvPr>
        </p:nvSpPr>
        <p:spPr>
          <a:xfrm flipH="1">
            <a:off x="3736225" y="3059664"/>
            <a:ext cx="16713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b="1" sz="12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8" type="subTitle"/>
          </p:nvPr>
        </p:nvSpPr>
        <p:spPr>
          <a:xfrm>
            <a:off x="3736500" y="3314263"/>
            <a:ext cx="16710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type="ctrTitle"/>
          </p:nvPr>
        </p:nvSpPr>
        <p:spPr>
          <a:xfrm>
            <a:off x="6105025" y="1739250"/>
            <a:ext cx="21993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b="1" sz="1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1">
  <p:cSld name="CUSTOM_4_4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0" y="1301200"/>
            <a:ext cx="8041200" cy="254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0" y="1301250"/>
            <a:ext cx="8041200" cy="254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4548074" y="2303100"/>
            <a:ext cx="2564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type="ctrTitle"/>
          </p:nvPr>
        </p:nvSpPr>
        <p:spPr>
          <a:xfrm>
            <a:off x="610142" y="1545450"/>
            <a:ext cx="3717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">
  <p:cSld name="CUSTOM_7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/>
          <p:nvPr/>
        </p:nvSpPr>
        <p:spPr>
          <a:xfrm>
            <a:off x="1774500" y="1301200"/>
            <a:ext cx="5595000" cy="254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1774500" y="1301200"/>
            <a:ext cx="5595000" cy="254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idx="1" type="subTitle"/>
          </p:nvPr>
        </p:nvSpPr>
        <p:spPr>
          <a:xfrm flipH="1">
            <a:off x="2437659" y="3209600"/>
            <a:ext cx="4268700" cy="3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b="1" sz="1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b="1" sz="1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b="1" sz="1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b="1" sz="1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b="1" sz="1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b="1" sz="1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b="1" sz="1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b="1" sz="1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b="1" sz="1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2" type="subTitle"/>
          </p:nvPr>
        </p:nvSpPr>
        <p:spPr>
          <a:xfrm>
            <a:off x="2189450" y="2303050"/>
            <a:ext cx="47652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LANK SLIDE">
  <p:cSld name="CUSTOM_2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/>
          <p:nvPr/>
        </p:nvSpPr>
        <p:spPr>
          <a:xfrm>
            <a:off x="829825" y="36150"/>
            <a:ext cx="7474800" cy="49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6105025" y="1847250"/>
            <a:ext cx="2243400" cy="14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7"/>
          <p:cNvSpPr txBox="1"/>
          <p:nvPr>
            <p:ph type="ctrTitle"/>
          </p:nvPr>
        </p:nvSpPr>
        <p:spPr>
          <a:xfrm>
            <a:off x="6381625" y="1739250"/>
            <a:ext cx="19230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b="1" sz="1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LANK SLIDE 1">
  <p:cSld name="CUSTOM_2_1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/>
          <p:nvPr/>
        </p:nvSpPr>
        <p:spPr>
          <a:xfrm>
            <a:off x="829825" y="36150"/>
            <a:ext cx="7474800" cy="49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6105025" y="1847250"/>
            <a:ext cx="2243400" cy="14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0" name="Google Shape;70;p8"/>
          <p:cNvSpPr txBox="1"/>
          <p:nvPr>
            <p:ph type="ctrTitle"/>
          </p:nvPr>
        </p:nvSpPr>
        <p:spPr>
          <a:xfrm>
            <a:off x="6381625" y="0"/>
            <a:ext cx="19230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b="1" sz="1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LANK SLIDE 2">
  <p:cSld name="CUSTOM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/>
          <p:nvPr/>
        </p:nvSpPr>
        <p:spPr>
          <a:xfrm>
            <a:off x="810050" y="816650"/>
            <a:ext cx="7527600" cy="35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8595275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5" name="Google Shape;75;p9"/>
          <p:cNvSpPr txBox="1"/>
          <p:nvPr>
            <p:ph type="ctrTitle"/>
          </p:nvPr>
        </p:nvSpPr>
        <p:spPr>
          <a:xfrm>
            <a:off x="6381625" y="1739250"/>
            <a:ext cx="19230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b="1" sz="1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5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/>
          <p:nvPr/>
        </p:nvSpPr>
        <p:spPr>
          <a:xfrm>
            <a:off x="796875" y="799650"/>
            <a:ext cx="7551600" cy="354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 txBox="1"/>
          <p:nvPr>
            <p:ph type="ctrTitle"/>
          </p:nvPr>
        </p:nvSpPr>
        <p:spPr>
          <a:xfrm>
            <a:off x="6381625" y="1739250"/>
            <a:ext cx="19230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b="1" sz="1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" type="subTitle"/>
          </p:nvPr>
        </p:nvSpPr>
        <p:spPr>
          <a:xfrm flipH="1">
            <a:off x="2918425" y="2467750"/>
            <a:ext cx="1564500" cy="2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2" type="subTitle"/>
          </p:nvPr>
        </p:nvSpPr>
        <p:spPr>
          <a:xfrm>
            <a:off x="2918475" y="2815063"/>
            <a:ext cx="15645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0"/>
          <p:cNvSpPr txBox="1"/>
          <p:nvPr>
            <p:ph idx="3" type="subTitle"/>
          </p:nvPr>
        </p:nvSpPr>
        <p:spPr>
          <a:xfrm flipH="1">
            <a:off x="4630775" y="2467750"/>
            <a:ext cx="1564500" cy="2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idx="4" type="subTitle"/>
          </p:nvPr>
        </p:nvSpPr>
        <p:spPr>
          <a:xfrm>
            <a:off x="4630825" y="2815038"/>
            <a:ext cx="15645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0"/>
          <p:cNvSpPr txBox="1"/>
          <p:nvPr>
            <p:ph idx="5" type="subTitle"/>
          </p:nvPr>
        </p:nvSpPr>
        <p:spPr>
          <a:xfrm flipH="1">
            <a:off x="1206000" y="2467700"/>
            <a:ext cx="1564500" cy="2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Thin"/>
              <a:buNone/>
              <a:defRPr sz="1200"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/>
        </p:txBody>
      </p:sp>
      <p:sp>
        <p:nvSpPr>
          <p:cNvPr id="85" name="Google Shape;85;p10"/>
          <p:cNvSpPr txBox="1"/>
          <p:nvPr>
            <p:ph idx="6" type="subTitle"/>
          </p:nvPr>
        </p:nvSpPr>
        <p:spPr>
          <a:xfrm>
            <a:off x="1206050" y="2815100"/>
            <a:ext cx="15645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10"/>
          <p:cNvSpPr txBox="1"/>
          <p:nvPr>
            <p:ph idx="7" type="subTitle"/>
          </p:nvPr>
        </p:nvSpPr>
        <p:spPr>
          <a:xfrm>
            <a:off x="2918500" y="2614050"/>
            <a:ext cx="15645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7" name="Google Shape;87;p10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8" name="Google Shape;88;p10"/>
          <p:cNvSpPr txBox="1"/>
          <p:nvPr>
            <p:ph idx="8" type="subTitle"/>
          </p:nvPr>
        </p:nvSpPr>
        <p:spPr>
          <a:xfrm>
            <a:off x="4630850" y="2614025"/>
            <a:ext cx="15645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p10"/>
          <p:cNvSpPr txBox="1"/>
          <p:nvPr>
            <p:ph idx="9" type="subTitle"/>
          </p:nvPr>
        </p:nvSpPr>
        <p:spPr>
          <a:xfrm>
            <a:off x="1206075" y="2614075"/>
            <a:ext cx="15645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sz="2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sz="2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sz="2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sz="2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sz="2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sz="2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sz="2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sz="2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b="1" sz="2800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ctrTitle"/>
          </p:nvPr>
        </p:nvSpPr>
        <p:spPr>
          <a:xfrm>
            <a:off x="1432400" y="143175"/>
            <a:ext cx="4277400" cy="242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Term Project 발표</a:t>
            </a:r>
            <a:endParaRPr sz="5000">
              <a:solidFill>
                <a:srgbClr val="6F40A8"/>
              </a:solidFill>
            </a:endParaRPr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1432400" y="2515875"/>
            <a:ext cx="4374000" cy="2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손한솔 21600363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홍유빈 21500804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김시온 21500095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>
            <p:ph idx="12" type="sldNum"/>
          </p:nvPr>
        </p:nvSpPr>
        <p:spPr>
          <a:xfrm>
            <a:off x="8595300" y="23793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9" name="Google Shape;239;p24"/>
          <p:cNvSpPr txBox="1"/>
          <p:nvPr/>
        </p:nvSpPr>
        <p:spPr>
          <a:xfrm>
            <a:off x="5012900" y="9543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최종 모델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레이어 총 8개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Conv layer의 아웃풋에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  -&gt; ReLU로 활성화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  -&gt; Batch Norm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Conv layer 3번 통과시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Pooling과 Dropout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FC layer를 1개만 사용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Test 정확도 : 97~98%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 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0" name="Google Shape;240;p24"/>
          <p:cNvPicPr preferRelativeResize="0"/>
          <p:nvPr/>
        </p:nvPicPr>
        <p:blipFill rotWithShape="1">
          <a:blip r:embed="rId3">
            <a:alphaModFix/>
          </a:blip>
          <a:srcRect b="0" l="0" r="0" t="7201"/>
          <a:stretch/>
        </p:blipFill>
        <p:spPr>
          <a:xfrm>
            <a:off x="51950" y="399075"/>
            <a:ext cx="2717675" cy="46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/>
          <p:nvPr/>
        </p:nvSpPr>
        <p:spPr>
          <a:xfrm>
            <a:off x="4078625" y="80375"/>
            <a:ext cx="3000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666666"/>
                </a:solidFill>
              </a:rPr>
              <a:t>Model design </a:t>
            </a:r>
            <a:endParaRPr/>
          </a:p>
        </p:txBody>
      </p:sp>
      <p:pic>
        <p:nvPicPr>
          <p:cNvPr id="242" name="Google Shape;2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9625" y="2943450"/>
            <a:ext cx="1988525" cy="214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0" y="0"/>
            <a:ext cx="2397875" cy="4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9" name="Google Shape;249;p25"/>
          <p:cNvSpPr txBox="1"/>
          <p:nvPr/>
        </p:nvSpPr>
        <p:spPr>
          <a:xfrm>
            <a:off x="5033025" y="874000"/>
            <a:ext cx="3000000" cy="4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32개의 3*3 사이즈 필터 커널로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입력 영상을 </a:t>
            </a:r>
            <a:r>
              <a:rPr lang="es">
                <a:solidFill>
                  <a:schemeClr val="dk1"/>
                </a:solidFill>
              </a:rPr>
              <a:t>컨벌루션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</a:t>
            </a:r>
            <a:r>
              <a:rPr lang="es">
                <a:solidFill>
                  <a:schemeClr val="dk1"/>
                </a:solidFill>
              </a:rPr>
              <a:t>컨볼루션</a:t>
            </a:r>
            <a:r>
              <a:rPr lang="es">
                <a:solidFill>
                  <a:schemeClr val="dk1"/>
                </a:solidFill>
              </a:rPr>
              <a:t> 보폭(stride) =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padding =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ReLU로 활성화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BatchNorm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…..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Max Pooling (사이즈는 2x2)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Drop out (p = 0.25)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4078625" y="80375"/>
            <a:ext cx="3000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666666"/>
                </a:solidFill>
              </a:rPr>
              <a:t>Model design </a:t>
            </a:r>
            <a:endParaRPr/>
          </a:p>
        </p:txBody>
      </p:sp>
      <p:pic>
        <p:nvPicPr>
          <p:cNvPr id="251" name="Google Shape;2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25" y="1044050"/>
            <a:ext cx="4262575" cy="30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7" name="Google Shape;257;p26"/>
          <p:cNvSpPr txBox="1"/>
          <p:nvPr/>
        </p:nvSpPr>
        <p:spPr>
          <a:xfrm>
            <a:off x="4862225" y="921063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64개의 3*3 사이즈 필터 커널로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입력 영상을 </a:t>
            </a:r>
            <a:r>
              <a:rPr lang="es">
                <a:solidFill>
                  <a:schemeClr val="dk1"/>
                </a:solidFill>
              </a:rPr>
              <a:t>컨벌루션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</a:t>
            </a:r>
            <a:r>
              <a:rPr lang="es">
                <a:solidFill>
                  <a:schemeClr val="dk1"/>
                </a:solidFill>
              </a:rPr>
              <a:t>컨볼루션</a:t>
            </a:r>
            <a:r>
              <a:rPr lang="es">
                <a:solidFill>
                  <a:schemeClr val="dk1"/>
                </a:solidFill>
              </a:rPr>
              <a:t> 보폭(stride) =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padding =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ReLU로 활성화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BatchNorm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…...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Max Pooling (사이즈는 2x2)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Drop out (p = 0.25)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8" name="Google Shape;2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025" y="1156138"/>
            <a:ext cx="3641300" cy="28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6"/>
          <p:cNvSpPr txBox="1"/>
          <p:nvPr/>
        </p:nvSpPr>
        <p:spPr>
          <a:xfrm>
            <a:off x="4078625" y="80375"/>
            <a:ext cx="3000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666666"/>
                </a:solidFill>
              </a:rPr>
              <a:t>Model design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4671350" y="1044775"/>
            <a:ext cx="3000000" cy="3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128개의 3*3 사이즈 필터 커널로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입력 영상을 </a:t>
            </a:r>
            <a:r>
              <a:rPr lang="es">
                <a:solidFill>
                  <a:schemeClr val="dk1"/>
                </a:solidFill>
              </a:rPr>
              <a:t>컨벌루션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</a:t>
            </a:r>
            <a:r>
              <a:rPr lang="es">
                <a:solidFill>
                  <a:schemeClr val="dk1"/>
                </a:solidFill>
              </a:rPr>
              <a:t>컨볼루션</a:t>
            </a:r>
            <a:r>
              <a:rPr lang="es">
                <a:solidFill>
                  <a:schemeClr val="dk1"/>
                </a:solidFill>
              </a:rPr>
              <a:t> 보폭(stride) =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padding = 1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ReLU로 활성화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BatchNorm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Max Pooling (사이즈는 2x2)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Drop out (p = 0.25)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6" name="Google Shape;2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975" y="1768938"/>
            <a:ext cx="3196925" cy="160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7"/>
          <p:cNvSpPr txBox="1"/>
          <p:nvPr/>
        </p:nvSpPr>
        <p:spPr>
          <a:xfrm>
            <a:off x="4078625" y="80375"/>
            <a:ext cx="3000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666666"/>
                </a:solidFill>
              </a:rPr>
              <a:t>Model design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3" name="Google Shape;273;p28"/>
          <p:cNvSpPr txBox="1"/>
          <p:nvPr/>
        </p:nvSpPr>
        <p:spPr>
          <a:xfrm>
            <a:off x="4329901" y="1043000"/>
            <a:ext cx="4265400" cy="3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class_num개의 1x1x128 사이즈 커널을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사용해 1x1xn feature map을 얻음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(n장의 1x1 사이즈 feature map)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n개 뉴런의 출력 값에 softmax 함수를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적용해 n개 클래스 각각에 속할 확률 구함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4" name="Google Shape;2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125" y="865675"/>
            <a:ext cx="290512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idx="2" type="subTitle"/>
          </p:nvPr>
        </p:nvSpPr>
        <p:spPr>
          <a:xfrm>
            <a:off x="608275" y="211325"/>
            <a:ext cx="79095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프로젝트 모델 구성을 위한 함수 취합</a:t>
            </a:r>
            <a:endParaRPr sz="3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80" name="Google Shape;280;p29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1" name="Google Shape;281;p29"/>
          <p:cNvSpPr txBox="1"/>
          <p:nvPr>
            <p:ph idx="2" type="subTitle"/>
          </p:nvPr>
        </p:nvSpPr>
        <p:spPr>
          <a:xfrm>
            <a:off x="542775" y="1039225"/>
            <a:ext cx="7909500" cy="31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Jua"/>
              <a:buChar char="●"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Dataset</a:t>
            </a:r>
            <a:endParaRPr sz="35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Jua"/>
              <a:ea typeface="Jua"/>
              <a:cs typeface="Jua"/>
              <a:sym typeface="Jua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Jua"/>
              <a:buChar char="●"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Model class</a:t>
            </a:r>
            <a:endParaRPr sz="35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Jua"/>
              <a:ea typeface="Jua"/>
              <a:cs typeface="Jua"/>
              <a:sym typeface="Jua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Font typeface="Jua"/>
              <a:buChar char="●"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fit</a:t>
            </a:r>
            <a:endParaRPr sz="35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/>
          <p:nvPr>
            <p:ph idx="2" type="subTitle"/>
          </p:nvPr>
        </p:nvSpPr>
        <p:spPr>
          <a:xfrm>
            <a:off x="375850" y="211325"/>
            <a:ext cx="83670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효율적으로 데이터를 로딩하기 위한 파일 나누기</a:t>
            </a:r>
            <a:endParaRPr sz="3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87" name="Google Shape;287;p30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88" name="Google Shape;2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75" y="1053425"/>
            <a:ext cx="5547561" cy="409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 rotWithShape="1">
          <a:blip r:embed="rId4">
            <a:alphaModFix/>
          </a:blip>
          <a:srcRect b="0" l="0" r="0" t="45743"/>
          <a:stretch/>
        </p:blipFill>
        <p:spPr>
          <a:xfrm>
            <a:off x="55413" y="811625"/>
            <a:ext cx="9007874" cy="2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 txBox="1"/>
          <p:nvPr>
            <p:ph idx="2" type="subTitle"/>
          </p:nvPr>
        </p:nvSpPr>
        <p:spPr>
          <a:xfrm>
            <a:off x="50" y="211325"/>
            <a:ext cx="91440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모든 클래스의 데이터를 한 번에 받아오기 위한 코딩</a:t>
            </a:r>
            <a:endParaRPr sz="3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95" name="Google Shape;295;p31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6" name="Google Shape;296;p31"/>
          <p:cNvSpPr txBox="1"/>
          <p:nvPr>
            <p:ph idx="2" type="subTitle"/>
          </p:nvPr>
        </p:nvSpPr>
        <p:spPr>
          <a:xfrm>
            <a:off x="5641475" y="845200"/>
            <a:ext cx="3348300" cy="23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Jua"/>
                <a:ea typeface="Jua"/>
                <a:cs typeface="Jua"/>
                <a:sym typeface="Jua"/>
              </a:rPr>
              <a:t>Input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Jua"/>
              <a:buChar char="●"/>
            </a:pPr>
            <a:r>
              <a:rPr lang="es" sz="2000">
                <a:latin typeface="Jua"/>
                <a:ea typeface="Jua"/>
                <a:cs typeface="Jua"/>
                <a:sym typeface="Jua"/>
              </a:rPr>
              <a:t>File_NAME_list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Jua"/>
              <a:buChar char="●"/>
            </a:pPr>
            <a:r>
              <a:rPr lang="es" sz="2000">
                <a:latin typeface="Jua"/>
                <a:ea typeface="Jua"/>
                <a:cs typeface="Jua"/>
                <a:sym typeface="Jua"/>
              </a:rPr>
              <a:t>label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Jua"/>
              <a:buChar char="●"/>
            </a:pPr>
            <a:r>
              <a:rPr lang="es" sz="2000">
                <a:latin typeface="Jua"/>
                <a:ea typeface="Jua"/>
                <a:cs typeface="Jua"/>
                <a:sym typeface="Jua"/>
              </a:rPr>
              <a:t>class_num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97" name="Google Shape;2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00" y="874225"/>
            <a:ext cx="4984595" cy="40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 txBox="1"/>
          <p:nvPr>
            <p:ph idx="2" type="subTitle"/>
          </p:nvPr>
        </p:nvSpPr>
        <p:spPr>
          <a:xfrm>
            <a:off x="55425" y="211325"/>
            <a:ext cx="90342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모든 클래스의 데이터를 한 번에 받아오기 위한 코딩</a:t>
            </a:r>
            <a:endParaRPr sz="3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03" name="Google Shape;303;p32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4" name="Google Shape;304;p32"/>
          <p:cNvSpPr txBox="1"/>
          <p:nvPr>
            <p:ph idx="2" type="subTitle"/>
          </p:nvPr>
        </p:nvSpPr>
        <p:spPr>
          <a:xfrm>
            <a:off x="5795700" y="1133825"/>
            <a:ext cx="3348300" cy="30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Jua"/>
                <a:ea typeface="Jua"/>
                <a:cs typeface="Jua"/>
                <a:sym typeface="Jua"/>
              </a:rPr>
              <a:t>Output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Jua"/>
              <a:buChar char="●"/>
            </a:pPr>
            <a:r>
              <a:rPr lang="es" sz="2000">
                <a:latin typeface="Jua"/>
                <a:ea typeface="Jua"/>
                <a:cs typeface="Jua"/>
                <a:sym typeface="Jua"/>
              </a:rPr>
              <a:t>train TensorDataset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Jua"/>
              <a:buChar char="●"/>
            </a:pPr>
            <a:r>
              <a:rPr lang="es" sz="2000">
                <a:latin typeface="Jua"/>
                <a:ea typeface="Jua"/>
                <a:cs typeface="Jua"/>
                <a:sym typeface="Jua"/>
              </a:rPr>
              <a:t>test TensorDataset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Jua"/>
              <a:buChar char="●"/>
            </a:pPr>
            <a:r>
              <a:rPr lang="es" sz="2000">
                <a:latin typeface="Jua"/>
                <a:ea typeface="Jua"/>
                <a:cs typeface="Jua"/>
                <a:sym typeface="Jua"/>
              </a:rPr>
              <a:t>class_num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Jua"/>
              <a:buChar char="●"/>
            </a:pPr>
            <a:r>
              <a:rPr lang="es" sz="2000">
                <a:latin typeface="Jua"/>
                <a:ea typeface="Jua"/>
                <a:cs typeface="Jua"/>
                <a:sym typeface="Jua"/>
              </a:rPr>
              <a:t>BATCH_SIZE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Jua"/>
              <a:buChar char="●"/>
            </a:pPr>
            <a:r>
              <a:rPr lang="es" sz="2000">
                <a:latin typeface="Jua"/>
                <a:ea typeface="Jua"/>
                <a:cs typeface="Jua"/>
                <a:sym typeface="Jua"/>
              </a:rPr>
              <a:t>label</a:t>
            </a:r>
            <a:endParaRPr sz="20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05" name="Google Shape;3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00" y="1133825"/>
            <a:ext cx="5490898" cy="3134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/>
          <p:nvPr>
            <p:ph idx="2" type="subTitle"/>
          </p:nvPr>
        </p:nvSpPr>
        <p:spPr>
          <a:xfrm>
            <a:off x="-25" y="211325"/>
            <a:ext cx="91440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모든 클래스의 데이터를 한 번에 받아오기 위한 코딩</a:t>
            </a:r>
            <a:endParaRPr sz="3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11" name="Google Shape;311;p33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12" name="Google Shape;3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75" y="1123800"/>
            <a:ext cx="8666674" cy="34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idx="1" type="subTitle"/>
          </p:nvPr>
        </p:nvSpPr>
        <p:spPr>
          <a:xfrm flipH="1">
            <a:off x="5485600" y="586050"/>
            <a:ext cx="1581000" cy="4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데이</a:t>
            </a:r>
            <a:r>
              <a:rPr lang="es"/>
              <a:t>터 전처리</a:t>
            </a:r>
            <a:endParaRPr/>
          </a:p>
        </p:txBody>
      </p:sp>
      <p:sp>
        <p:nvSpPr>
          <p:cNvPr id="117" name="Google Shape;117;p16"/>
          <p:cNvSpPr txBox="1"/>
          <p:nvPr>
            <p:ph idx="2" type="subTitle"/>
          </p:nvPr>
        </p:nvSpPr>
        <p:spPr>
          <a:xfrm>
            <a:off x="5485625" y="983825"/>
            <a:ext cx="20355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Zilla Slab"/>
                <a:ea typeface="Zilla Slab"/>
                <a:cs typeface="Zilla Slab"/>
                <a:sym typeface="Zilla Slab"/>
              </a:rPr>
              <a:t>Here you could describe the topic of the section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18" name="Google Shape;118;p16"/>
          <p:cNvSpPr txBox="1"/>
          <p:nvPr>
            <p:ph idx="5" type="subTitle"/>
          </p:nvPr>
        </p:nvSpPr>
        <p:spPr>
          <a:xfrm flipH="1">
            <a:off x="5485600" y="2199493"/>
            <a:ext cx="1191600" cy="3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CNN 모델</a:t>
            </a:r>
            <a:endParaRPr/>
          </a:p>
        </p:txBody>
      </p:sp>
      <p:sp>
        <p:nvSpPr>
          <p:cNvPr id="119" name="Google Shape;119;p16"/>
          <p:cNvSpPr txBox="1"/>
          <p:nvPr>
            <p:ph idx="6" type="subTitle"/>
          </p:nvPr>
        </p:nvSpPr>
        <p:spPr>
          <a:xfrm>
            <a:off x="5485600" y="2511379"/>
            <a:ext cx="20355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Zilla Slab"/>
                <a:ea typeface="Zilla Slab"/>
                <a:cs typeface="Zilla Slab"/>
                <a:sym typeface="Zilla Slab"/>
              </a:rPr>
              <a:t>Here you could describe the topic of the section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20" name="Google Shape;120;p16"/>
          <p:cNvSpPr txBox="1"/>
          <p:nvPr>
            <p:ph idx="7" type="subTitle"/>
          </p:nvPr>
        </p:nvSpPr>
        <p:spPr>
          <a:xfrm flipH="1">
            <a:off x="5485588" y="3806700"/>
            <a:ext cx="1581000" cy="3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결과</a:t>
            </a:r>
            <a:endParaRPr/>
          </a:p>
        </p:txBody>
      </p:sp>
      <p:sp>
        <p:nvSpPr>
          <p:cNvPr id="121" name="Google Shape;121;p16"/>
          <p:cNvSpPr txBox="1"/>
          <p:nvPr>
            <p:ph idx="8" type="subTitle"/>
          </p:nvPr>
        </p:nvSpPr>
        <p:spPr>
          <a:xfrm>
            <a:off x="5485613" y="4137275"/>
            <a:ext cx="20355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Zilla Slab"/>
                <a:ea typeface="Zilla Slab"/>
                <a:cs typeface="Zilla Slab"/>
                <a:sym typeface="Zilla Slab"/>
              </a:rPr>
              <a:t>Here you could describe the topic of the section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22" name="Google Shape;122;p16"/>
          <p:cNvSpPr txBox="1"/>
          <p:nvPr>
            <p:ph type="title"/>
          </p:nvPr>
        </p:nvSpPr>
        <p:spPr>
          <a:xfrm>
            <a:off x="4141898" y="337200"/>
            <a:ext cx="1343700" cy="9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23" name="Google Shape;123;p16"/>
          <p:cNvSpPr txBox="1"/>
          <p:nvPr>
            <p:ph idx="9" type="title"/>
          </p:nvPr>
        </p:nvSpPr>
        <p:spPr>
          <a:xfrm>
            <a:off x="4141898" y="1947532"/>
            <a:ext cx="1343700" cy="9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24" name="Google Shape;124;p16"/>
          <p:cNvSpPr txBox="1"/>
          <p:nvPr>
            <p:ph idx="13" type="title"/>
          </p:nvPr>
        </p:nvSpPr>
        <p:spPr>
          <a:xfrm>
            <a:off x="4141898" y="3471400"/>
            <a:ext cx="1343700" cy="9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idx="2" type="subTitle"/>
          </p:nvPr>
        </p:nvSpPr>
        <p:spPr>
          <a:xfrm>
            <a:off x="274175" y="211325"/>
            <a:ext cx="86139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Parameter 조정</a:t>
            </a:r>
            <a:endParaRPr sz="3500" u="sng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18" name="Google Shape;318;p34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19" name="Google Shape;319;p34"/>
          <p:cNvGrpSpPr/>
          <p:nvPr/>
        </p:nvGrpSpPr>
        <p:grpSpPr>
          <a:xfrm>
            <a:off x="624427" y="748626"/>
            <a:ext cx="4384882" cy="4344150"/>
            <a:chOff x="1261945" y="748625"/>
            <a:chExt cx="4731717" cy="4344150"/>
          </a:xfrm>
        </p:grpSpPr>
        <p:pic>
          <p:nvPicPr>
            <p:cNvPr id="320" name="Google Shape;320;p34"/>
            <p:cNvPicPr preferRelativeResize="0"/>
            <p:nvPr/>
          </p:nvPicPr>
          <p:blipFill rotWithShape="1">
            <a:blip r:embed="rId3">
              <a:alphaModFix/>
            </a:blip>
            <a:srcRect b="0" l="0" r="9518" t="0"/>
            <a:stretch/>
          </p:blipFill>
          <p:spPr>
            <a:xfrm>
              <a:off x="1261945" y="748625"/>
              <a:ext cx="4731717" cy="4344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34"/>
            <p:cNvSpPr/>
            <p:nvPr/>
          </p:nvSpPr>
          <p:spPr>
            <a:xfrm>
              <a:off x="2097175" y="3578800"/>
              <a:ext cx="1844700" cy="138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34"/>
          <p:cNvSpPr txBox="1"/>
          <p:nvPr>
            <p:ph idx="2" type="subTitle"/>
          </p:nvPr>
        </p:nvSpPr>
        <p:spPr>
          <a:xfrm>
            <a:off x="5250975" y="748625"/>
            <a:ext cx="3041400" cy="35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Jua"/>
                <a:ea typeface="Jua"/>
                <a:cs typeface="Jua"/>
                <a:sym typeface="Jua"/>
              </a:rPr>
              <a:t>resize 100, 100</a:t>
            </a:r>
            <a:endParaRPr sz="2500">
              <a:latin typeface="Jua"/>
              <a:ea typeface="Jua"/>
              <a:cs typeface="Jua"/>
              <a:sym typeface="Ju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Jua"/>
              <a:buChar char="●"/>
            </a:pPr>
            <a:r>
              <a:rPr lang="es" sz="2500">
                <a:latin typeface="Jua"/>
                <a:ea typeface="Jua"/>
                <a:cs typeface="Jua"/>
                <a:sym typeface="Jua"/>
              </a:rPr>
              <a:t>memory 부족 오류</a:t>
            </a:r>
            <a:endParaRPr sz="25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Jua"/>
                <a:ea typeface="Jua"/>
                <a:cs typeface="Jua"/>
                <a:sym typeface="Jua"/>
              </a:rPr>
              <a:t>resize 32, 32</a:t>
            </a:r>
            <a:endParaRPr sz="2500">
              <a:latin typeface="Jua"/>
              <a:ea typeface="Jua"/>
              <a:cs typeface="Jua"/>
              <a:sym typeface="Ju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Jua"/>
              <a:buChar char="●"/>
            </a:pPr>
            <a:r>
              <a:rPr lang="es" sz="2500">
                <a:latin typeface="Jua"/>
                <a:ea typeface="Jua"/>
                <a:cs typeface="Jua"/>
                <a:sym typeface="Jua"/>
              </a:rPr>
              <a:t>정상 작동</a:t>
            </a:r>
            <a:endParaRPr sz="25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/>
          <p:nvPr>
            <p:ph idx="2" type="subTitle"/>
          </p:nvPr>
        </p:nvSpPr>
        <p:spPr>
          <a:xfrm>
            <a:off x="274175" y="211325"/>
            <a:ext cx="86139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Parameter 조정</a:t>
            </a:r>
            <a:endParaRPr sz="3500" u="sng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28" name="Google Shape;328;p35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29" name="Google Shape;329;p35"/>
          <p:cNvPicPr preferRelativeResize="0"/>
          <p:nvPr/>
        </p:nvPicPr>
        <p:blipFill rotWithShape="1">
          <a:blip r:embed="rId3">
            <a:alphaModFix/>
          </a:blip>
          <a:srcRect b="0" l="0" r="12724" t="0"/>
          <a:stretch/>
        </p:blipFill>
        <p:spPr>
          <a:xfrm>
            <a:off x="165225" y="748625"/>
            <a:ext cx="4787100" cy="43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5"/>
          <p:cNvSpPr/>
          <p:nvPr/>
        </p:nvSpPr>
        <p:spPr>
          <a:xfrm>
            <a:off x="1109775" y="2433750"/>
            <a:ext cx="2898000" cy="27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5"/>
          <p:cNvSpPr/>
          <p:nvPr/>
        </p:nvSpPr>
        <p:spPr>
          <a:xfrm>
            <a:off x="1109775" y="2027100"/>
            <a:ext cx="2898000" cy="27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5"/>
          <p:cNvSpPr txBox="1"/>
          <p:nvPr>
            <p:ph idx="2" type="subTitle"/>
          </p:nvPr>
        </p:nvSpPr>
        <p:spPr>
          <a:xfrm>
            <a:off x="5192875" y="1145725"/>
            <a:ext cx="3767700" cy="24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Jua"/>
              <a:buChar char="●"/>
            </a:pPr>
            <a:r>
              <a:rPr lang="es" sz="2500">
                <a:latin typeface="Jua"/>
                <a:ea typeface="Jua"/>
                <a:cs typeface="Jua"/>
                <a:sym typeface="Jua"/>
              </a:rPr>
              <a:t>BatchNorm2d 위치 조정</a:t>
            </a:r>
            <a:endParaRPr sz="25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/>
          <p:nvPr>
            <p:ph idx="2" type="subTitle"/>
          </p:nvPr>
        </p:nvSpPr>
        <p:spPr>
          <a:xfrm>
            <a:off x="274175" y="211325"/>
            <a:ext cx="86139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Validation set Performance_30 Epochs</a:t>
            </a:r>
            <a:endParaRPr sz="3500" u="sng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38" name="Google Shape;338;p36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39" name="Google Shape;339;p36"/>
          <p:cNvPicPr preferRelativeResize="0"/>
          <p:nvPr/>
        </p:nvPicPr>
        <p:blipFill rotWithShape="1">
          <a:blip r:embed="rId3">
            <a:alphaModFix/>
          </a:blip>
          <a:srcRect b="0" l="0" r="0" t="33324"/>
          <a:stretch/>
        </p:blipFill>
        <p:spPr>
          <a:xfrm>
            <a:off x="2197125" y="748625"/>
            <a:ext cx="4870249" cy="433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/>
          <p:nvPr>
            <p:ph idx="2" type="subTitle"/>
          </p:nvPr>
        </p:nvSpPr>
        <p:spPr>
          <a:xfrm>
            <a:off x="274175" y="211325"/>
            <a:ext cx="86139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Validation set Performance_40 Epochs</a:t>
            </a:r>
            <a:endParaRPr sz="3500" u="sng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45" name="Google Shape;345;p37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46" name="Google Shape;346;p37"/>
          <p:cNvPicPr preferRelativeResize="0"/>
          <p:nvPr/>
        </p:nvPicPr>
        <p:blipFill rotWithShape="1">
          <a:blip r:embed="rId3">
            <a:alphaModFix/>
          </a:blip>
          <a:srcRect b="3091" l="0" r="16936" t="0"/>
          <a:stretch/>
        </p:blipFill>
        <p:spPr>
          <a:xfrm>
            <a:off x="2047100" y="845200"/>
            <a:ext cx="5049800" cy="412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/>
          <p:nvPr>
            <p:ph idx="2" type="subTitle"/>
          </p:nvPr>
        </p:nvSpPr>
        <p:spPr>
          <a:xfrm>
            <a:off x="274175" y="211325"/>
            <a:ext cx="86139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Test data</a:t>
            </a:r>
            <a:r>
              <a:rPr lang="es" sz="3500">
                <a:latin typeface="Jua"/>
                <a:ea typeface="Jua"/>
                <a:cs typeface="Jua"/>
                <a:sym typeface="Jua"/>
              </a:rPr>
              <a:t>set Peformance</a:t>
            </a:r>
            <a:endParaRPr sz="3500" u="sng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52" name="Google Shape;352;p38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53" name="Google Shape;3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450" y="701870"/>
            <a:ext cx="5604599" cy="4397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/>
          <p:nvPr>
            <p:ph idx="2" type="subTitle"/>
          </p:nvPr>
        </p:nvSpPr>
        <p:spPr>
          <a:xfrm>
            <a:off x="274175" y="211325"/>
            <a:ext cx="86139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Test dataset Peformance</a:t>
            </a:r>
            <a:endParaRPr sz="3500" u="sng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59" name="Google Shape;359;p39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3">
            <a:alphaModFix/>
          </a:blip>
          <a:srcRect b="1877" l="3440" r="51639" t="32029"/>
          <a:stretch/>
        </p:blipFill>
        <p:spPr>
          <a:xfrm>
            <a:off x="1736500" y="748625"/>
            <a:ext cx="5776075" cy="43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>
            <p:ph idx="2" type="subTitle"/>
          </p:nvPr>
        </p:nvSpPr>
        <p:spPr>
          <a:xfrm>
            <a:off x="274175" y="211325"/>
            <a:ext cx="86139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Test dataset Peformance</a:t>
            </a:r>
            <a:endParaRPr sz="3500" u="sng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6" name="Google Shape;366;p40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7" name="Google Shape;3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75" y="1792273"/>
            <a:ext cx="7648575" cy="36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75" y="2559450"/>
            <a:ext cx="764857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0"/>
          <p:cNvSpPr/>
          <p:nvPr/>
        </p:nvSpPr>
        <p:spPr>
          <a:xfrm>
            <a:off x="5388425" y="2560025"/>
            <a:ext cx="1023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0"/>
          <p:cNvSpPr/>
          <p:nvPr/>
        </p:nvSpPr>
        <p:spPr>
          <a:xfrm>
            <a:off x="7954625" y="2559450"/>
            <a:ext cx="1023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/>
          <p:nvPr>
            <p:ph idx="2" type="subTitle"/>
          </p:nvPr>
        </p:nvSpPr>
        <p:spPr>
          <a:xfrm>
            <a:off x="274175" y="211325"/>
            <a:ext cx="86139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Test dataset Peformance_30 Epochs model</a:t>
            </a:r>
            <a:endParaRPr sz="3500" u="sng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76" name="Google Shape;376;p41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 rotWithShape="1">
          <a:blip r:embed="rId3">
            <a:alphaModFix/>
          </a:blip>
          <a:srcRect b="1593" l="3371" r="47270" t="32023"/>
          <a:stretch/>
        </p:blipFill>
        <p:spPr>
          <a:xfrm>
            <a:off x="1287825" y="748625"/>
            <a:ext cx="6446251" cy="436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"/>
          <p:cNvSpPr txBox="1"/>
          <p:nvPr>
            <p:ph idx="2" type="subTitle"/>
          </p:nvPr>
        </p:nvSpPr>
        <p:spPr>
          <a:xfrm>
            <a:off x="274175" y="211325"/>
            <a:ext cx="86139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a"/>
                <a:ea typeface="Jua"/>
                <a:cs typeface="Jua"/>
                <a:sym typeface="Jua"/>
              </a:rPr>
              <a:t>Test dataset Peformance_40 Epochs model</a:t>
            </a:r>
            <a:endParaRPr sz="3500" u="sng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83" name="Google Shape;383;p42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84" name="Google Shape;3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500" y="719525"/>
            <a:ext cx="6402400" cy="44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950" y="926474"/>
            <a:ext cx="7138102" cy="32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3"/>
          <p:cNvSpPr txBox="1"/>
          <p:nvPr/>
        </p:nvSpPr>
        <p:spPr>
          <a:xfrm>
            <a:off x="1373200" y="2047800"/>
            <a:ext cx="1156500" cy="3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Zilla Slab"/>
                <a:ea typeface="Zilla Slab"/>
                <a:cs typeface="Zilla Slab"/>
                <a:sym typeface="Zilla Slab"/>
              </a:rPr>
              <a:t>손한솔</a:t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392" name="Google Shape;392;p43"/>
          <p:cNvSpPr txBox="1"/>
          <p:nvPr/>
        </p:nvSpPr>
        <p:spPr>
          <a:xfrm>
            <a:off x="1373200" y="2840400"/>
            <a:ext cx="1156500" cy="3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Zilla Slab"/>
                <a:ea typeface="Zilla Slab"/>
                <a:cs typeface="Zilla Slab"/>
                <a:sym typeface="Zilla Slab"/>
              </a:rPr>
              <a:t>홍유빈</a:t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393" name="Google Shape;393;p43"/>
          <p:cNvSpPr txBox="1"/>
          <p:nvPr/>
        </p:nvSpPr>
        <p:spPr>
          <a:xfrm>
            <a:off x="1373200" y="3633000"/>
            <a:ext cx="1156500" cy="3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Zilla Slab"/>
                <a:ea typeface="Zilla Slab"/>
                <a:cs typeface="Zilla Slab"/>
                <a:sym typeface="Zilla Slab"/>
              </a:rPr>
              <a:t>김시온</a:t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2971075" y="2047800"/>
            <a:ext cx="2738700" cy="3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Zilla Slab"/>
                <a:ea typeface="Zilla Slab"/>
                <a:cs typeface="Zilla Slab"/>
                <a:sym typeface="Zilla Slab"/>
              </a:rPr>
              <a:t>전처리/모델 만들기</a:t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395" name="Google Shape;395;p43"/>
          <p:cNvSpPr txBox="1"/>
          <p:nvPr/>
        </p:nvSpPr>
        <p:spPr>
          <a:xfrm>
            <a:off x="2971075" y="2840400"/>
            <a:ext cx="2738700" cy="3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Zilla Slab"/>
                <a:ea typeface="Zilla Slab"/>
                <a:cs typeface="Zilla Slab"/>
                <a:sym typeface="Zilla Slab"/>
              </a:rPr>
              <a:t>전처리/테스트/최종디버깅</a:t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396" name="Google Shape;396;p43"/>
          <p:cNvSpPr txBox="1"/>
          <p:nvPr/>
        </p:nvSpPr>
        <p:spPr>
          <a:xfrm>
            <a:off x="2971075" y="3633000"/>
            <a:ext cx="2738700" cy="3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Zilla Slab"/>
                <a:ea typeface="Zilla Slab"/>
                <a:cs typeface="Zilla Slab"/>
                <a:sym typeface="Zilla Slab"/>
              </a:rPr>
              <a:t>전처리</a:t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397" name="Google Shape;397;p43"/>
          <p:cNvSpPr txBox="1"/>
          <p:nvPr/>
        </p:nvSpPr>
        <p:spPr>
          <a:xfrm>
            <a:off x="6211375" y="2047800"/>
            <a:ext cx="417900" cy="3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Zilla Slab"/>
                <a:ea typeface="Zilla Slab"/>
                <a:cs typeface="Zilla Slab"/>
                <a:sym typeface="Zilla Slab"/>
              </a:rPr>
              <a:t>0</a:t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398" name="Google Shape;398;p43"/>
          <p:cNvSpPr txBox="1"/>
          <p:nvPr/>
        </p:nvSpPr>
        <p:spPr>
          <a:xfrm>
            <a:off x="7303325" y="2047800"/>
            <a:ext cx="548700" cy="3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Zilla Slab"/>
                <a:ea typeface="Zilla Slab"/>
                <a:cs typeface="Zilla Slab"/>
                <a:sym typeface="Zilla Slab"/>
              </a:rPr>
              <a:t>33%</a:t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399" name="Google Shape;399;p43"/>
          <p:cNvSpPr txBox="1"/>
          <p:nvPr/>
        </p:nvSpPr>
        <p:spPr>
          <a:xfrm>
            <a:off x="7303325" y="2840400"/>
            <a:ext cx="548700" cy="3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Zilla Slab"/>
                <a:ea typeface="Zilla Slab"/>
                <a:cs typeface="Zilla Slab"/>
                <a:sym typeface="Zilla Slab"/>
              </a:rPr>
              <a:t>33%</a:t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400" name="Google Shape;400;p43"/>
          <p:cNvSpPr txBox="1"/>
          <p:nvPr/>
        </p:nvSpPr>
        <p:spPr>
          <a:xfrm>
            <a:off x="7303325" y="3691450"/>
            <a:ext cx="548700" cy="36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Zilla Slab"/>
                <a:ea typeface="Zilla Slab"/>
                <a:cs typeface="Zilla Slab"/>
                <a:sym typeface="Zilla Slab"/>
              </a:rPr>
              <a:t>33%</a:t>
            </a:r>
            <a:endParaRPr b="1"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idx="4294967295" type="subTitle"/>
          </p:nvPr>
        </p:nvSpPr>
        <p:spPr>
          <a:xfrm flipH="1">
            <a:off x="1392200" y="1512175"/>
            <a:ext cx="17262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.hgu1 파일 로드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31" name="Google Shape;131;p17"/>
          <p:cNvSpPr txBox="1"/>
          <p:nvPr>
            <p:ph idx="4294967295" type="subTitle"/>
          </p:nvPr>
        </p:nvSpPr>
        <p:spPr>
          <a:xfrm flipH="1">
            <a:off x="1392200" y="1976405"/>
            <a:ext cx="17262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.hgu1 파일 형식에 따라 이미지 데이터 분리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32" name="Google Shape;132;p17"/>
          <p:cNvSpPr txBox="1"/>
          <p:nvPr>
            <p:ph idx="4294967295" type="subTitle"/>
          </p:nvPr>
        </p:nvSpPr>
        <p:spPr>
          <a:xfrm flipH="1">
            <a:off x="1392200" y="2780247"/>
            <a:ext cx="17262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모든 이미지 100x100 형식으로 전환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33" name="Google Shape;133;p17"/>
          <p:cNvSpPr txBox="1"/>
          <p:nvPr>
            <p:ph idx="4294967295" type="subTitle"/>
          </p:nvPr>
        </p:nvSpPr>
        <p:spPr>
          <a:xfrm flipH="1">
            <a:off x="1392200" y="3478552"/>
            <a:ext cx="17262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100x100 이미지 데이터들을 CSV로 저장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34" name="Google Shape;134;p17"/>
          <p:cNvSpPr txBox="1"/>
          <p:nvPr>
            <p:ph idx="4294967295" type="subTitle"/>
          </p:nvPr>
        </p:nvSpPr>
        <p:spPr>
          <a:xfrm flipH="1">
            <a:off x="1392200" y="4048325"/>
            <a:ext cx="17262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CSV를 불러와서 사용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35" name="Google Shape;135;p17"/>
          <p:cNvSpPr txBox="1"/>
          <p:nvPr>
            <p:ph idx="4294967295" type="subTitle"/>
          </p:nvPr>
        </p:nvSpPr>
        <p:spPr>
          <a:xfrm flipH="1">
            <a:off x="3065625" y="938813"/>
            <a:ext cx="967500" cy="32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Strategy 1</a:t>
            </a:r>
            <a:endParaRPr b="1" sz="10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7" name="Google Shape;137;p17"/>
          <p:cNvSpPr txBox="1"/>
          <p:nvPr>
            <p:ph idx="4294967295" type="subTitle"/>
          </p:nvPr>
        </p:nvSpPr>
        <p:spPr>
          <a:xfrm flipH="1">
            <a:off x="5975963" y="938813"/>
            <a:ext cx="967500" cy="32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Strategy 2</a:t>
            </a:r>
            <a:endParaRPr b="1" sz="10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38" name="Google Shape;138;p17"/>
          <p:cNvGrpSpPr/>
          <p:nvPr/>
        </p:nvGrpSpPr>
        <p:grpSpPr>
          <a:xfrm>
            <a:off x="3118400" y="893734"/>
            <a:ext cx="861900" cy="3551429"/>
            <a:chOff x="2654225" y="1250475"/>
            <a:chExt cx="861900" cy="3662400"/>
          </a:xfrm>
        </p:grpSpPr>
        <p:cxnSp>
          <p:nvCxnSpPr>
            <p:cNvPr id="139" name="Google Shape;139;p17"/>
            <p:cNvCxnSpPr/>
            <p:nvPr/>
          </p:nvCxnSpPr>
          <p:spPr>
            <a:xfrm>
              <a:off x="3085200" y="1722375"/>
              <a:ext cx="0" cy="3190500"/>
            </a:xfrm>
            <a:prstGeom prst="straightConnector1">
              <a:avLst/>
            </a:prstGeom>
            <a:noFill/>
            <a:ln cap="flat" cmpd="sng" w="19050">
              <a:solidFill>
                <a:srgbClr val="6F40A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0" name="Google Shape;140;p17"/>
            <p:cNvSpPr/>
            <p:nvPr/>
          </p:nvSpPr>
          <p:spPr>
            <a:xfrm>
              <a:off x="2654225" y="1250475"/>
              <a:ext cx="861900" cy="471900"/>
            </a:xfrm>
            <a:prstGeom prst="rect">
              <a:avLst/>
            </a:prstGeom>
            <a:solidFill>
              <a:srgbClr val="6F40A8">
                <a:alpha val="58850"/>
              </a:srgbClr>
            </a:solidFill>
            <a:ln cap="flat" cmpd="sng" w="19050">
              <a:solidFill>
                <a:srgbClr val="6F40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/>
                <a:t>방법 1</a:t>
              </a:r>
              <a:endParaRPr b="1"/>
            </a:p>
          </p:txBody>
        </p:sp>
      </p:grpSp>
      <p:grpSp>
        <p:nvGrpSpPr>
          <p:cNvPr id="141" name="Google Shape;141;p17"/>
          <p:cNvGrpSpPr/>
          <p:nvPr/>
        </p:nvGrpSpPr>
        <p:grpSpPr>
          <a:xfrm>
            <a:off x="6028738" y="893734"/>
            <a:ext cx="861900" cy="3551429"/>
            <a:chOff x="2654225" y="1250475"/>
            <a:chExt cx="861900" cy="3662400"/>
          </a:xfrm>
        </p:grpSpPr>
        <p:cxnSp>
          <p:nvCxnSpPr>
            <p:cNvPr id="142" name="Google Shape;142;p17"/>
            <p:cNvCxnSpPr/>
            <p:nvPr/>
          </p:nvCxnSpPr>
          <p:spPr>
            <a:xfrm>
              <a:off x="3085200" y="1722375"/>
              <a:ext cx="0" cy="3190500"/>
            </a:xfrm>
            <a:prstGeom prst="straightConnector1">
              <a:avLst/>
            </a:prstGeom>
            <a:noFill/>
            <a:ln cap="flat" cmpd="sng" w="19050">
              <a:solidFill>
                <a:srgbClr val="6F40A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3" name="Google Shape;143;p17"/>
            <p:cNvSpPr/>
            <p:nvPr/>
          </p:nvSpPr>
          <p:spPr>
            <a:xfrm>
              <a:off x="2654225" y="1250475"/>
              <a:ext cx="861900" cy="471900"/>
            </a:xfrm>
            <a:prstGeom prst="rect">
              <a:avLst/>
            </a:prstGeom>
            <a:solidFill>
              <a:srgbClr val="6F40A8">
                <a:alpha val="58850"/>
              </a:srgbClr>
            </a:solidFill>
            <a:ln cap="flat" cmpd="sng" w="19050">
              <a:solidFill>
                <a:srgbClr val="6F40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/>
                <a:t>방</a:t>
              </a:r>
              <a:r>
                <a:rPr b="1" lang="es"/>
                <a:t>법 2</a:t>
              </a:r>
              <a:endParaRPr b="1"/>
            </a:p>
          </p:txBody>
        </p:sp>
      </p:grpSp>
      <p:sp>
        <p:nvSpPr>
          <p:cNvPr id="144" name="Google Shape;144;p17"/>
          <p:cNvSpPr/>
          <p:nvPr/>
        </p:nvSpPr>
        <p:spPr>
          <a:xfrm>
            <a:off x="3480650" y="1670838"/>
            <a:ext cx="137400" cy="137400"/>
          </a:xfrm>
          <a:prstGeom prst="ellipse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3480650" y="2291300"/>
            <a:ext cx="137400" cy="137400"/>
          </a:xfrm>
          <a:prstGeom prst="ellipse">
            <a:avLst/>
          </a:prstGeom>
          <a:solidFill>
            <a:srgbClr val="ED7C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3480650" y="2874900"/>
            <a:ext cx="137400" cy="137400"/>
          </a:xfrm>
          <a:prstGeom prst="ellipse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3480650" y="3478538"/>
            <a:ext cx="137400" cy="137400"/>
          </a:xfrm>
          <a:prstGeom prst="ellipse">
            <a:avLst/>
          </a:prstGeom>
          <a:solidFill>
            <a:srgbClr val="ED7C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3480650" y="4099138"/>
            <a:ext cx="137400" cy="137400"/>
          </a:xfrm>
          <a:prstGeom prst="ellipse">
            <a:avLst/>
          </a:prstGeom>
          <a:solidFill>
            <a:srgbClr val="ED7C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6390988" y="1670838"/>
            <a:ext cx="137400" cy="137400"/>
          </a:xfrm>
          <a:prstGeom prst="ellipse">
            <a:avLst/>
          </a:prstGeom>
          <a:solidFill>
            <a:srgbClr val="ED7C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6390988" y="2291300"/>
            <a:ext cx="137400" cy="137400"/>
          </a:xfrm>
          <a:prstGeom prst="ellipse">
            <a:avLst/>
          </a:prstGeom>
          <a:solidFill>
            <a:srgbClr val="ED7C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6390988" y="2874900"/>
            <a:ext cx="137400" cy="137400"/>
          </a:xfrm>
          <a:prstGeom prst="ellipse">
            <a:avLst/>
          </a:prstGeom>
          <a:solidFill>
            <a:srgbClr val="ED7C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6390988" y="3478538"/>
            <a:ext cx="137400" cy="137400"/>
          </a:xfrm>
          <a:prstGeom prst="ellipse">
            <a:avLst/>
          </a:prstGeom>
          <a:solidFill>
            <a:srgbClr val="6F40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6390988" y="4099138"/>
            <a:ext cx="137400" cy="137400"/>
          </a:xfrm>
          <a:prstGeom prst="ellipse">
            <a:avLst/>
          </a:prstGeom>
          <a:solidFill>
            <a:srgbClr val="ED7C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 txBox="1"/>
          <p:nvPr>
            <p:ph idx="4294967295" type="subTitle"/>
          </p:nvPr>
        </p:nvSpPr>
        <p:spPr>
          <a:xfrm flipH="1">
            <a:off x="4240155" y="1512175"/>
            <a:ext cx="1788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.hgu1 파일 로드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55" name="Google Shape;155;p17"/>
          <p:cNvSpPr txBox="1"/>
          <p:nvPr>
            <p:ph idx="4294967295" type="subTitle"/>
          </p:nvPr>
        </p:nvSpPr>
        <p:spPr>
          <a:xfrm flipH="1">
            <a:off x="4240155" y="1976400"/>
            <a:ext cx="1788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.hgu1 파일 형식에 따라 이미지 데이터 분리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56" name="Google Shape;156;p17"/>
          <p:cNvSpPr txBox="1"/>
          <p:nvPr>
            <p:ph idx="4294967295" type="subTitle"/>
          </p:nvPr>
        </p:nvSpPr>
        <p:spPr>
          <a:xfrm flipH="1">
            <a:off x="4240155" y="2780235"/>
            <a:ext cx="1788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이미지 리사이즈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57" name="Google Shape;157;p17"/>
          <p:cNvSpPr txBox="1"/>
          <p:nvPr>
            <p:ph idx="4294967295" type="subTitle"/>
          </p:nvPr>
        </p:nvSpPr>
        <p:spPr>
          <a:xfrm flipH="1">
            <a:off x="4240155" y="3383903"/>
            <a:ext cx="1788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리사이즈된 이미지들을 리스트에 저장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58" name="Google Shape;158;p17"/>
          <p:cNvSpPr txBox="1"/>
          <p:nvPr>
            <p:ph idx="4294967295" type="subTitle"/>
          </p:nvPr>
        </p:nvSpPr>
        <p:spPr>
          <a:xfrm flipH="1">
            <a:off x="4271350" y="4048275"/>
            <a:ext cx="17262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리스트 사용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59" name="Google Shape;159;p17"/>
          <p:cNvSpPr txBox="1"/>
          <p:nvPr>
            <p:ph idx="4294967295" type="subTitle"/>
          </p:nvPr>
        </p:nvSpPr>
        <p:spPr>
          <a:xfrm flipH="1">
            <a:off x="954300" y="182950"/>
            <a:ext cx="11055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데이터 전처리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6" name="Google Shape;406;p44"/>
          <p:cNvSpPr txBox="1"/>
          <p:nvPr>
            <p:ph type="ctrTitle"/>
          </p:nvPr>
        </p:nvSpPr>
        <p:spPr>
          <a:xfrm>
            <a:off x="7564675" y="1739250"/>
            <a:ext cx="7398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소감</a:t>
            </a:r>
            <a:endParaRPr/>
          </a:p>
        </p:txBody>
      </p:sp>
      <p:sp>
        <p:nvSpPr>
          <p:cNvPr id="407" name="Google Shape;407;p44"/>
          <p:cNvSpPr txBox="1"/>
          <p:nvPr>
            <p:ph idx="1" type="subTitle"/>
          </p:nvPr>
        </p:nvSpPr>
        <p:spPr>
          <a:xfrm flipH="1">
            <a:off x="3544788" y="1526125"/>
            <a:ext cx="1564500" cy="2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홍유빈</a:t>
            </a:r>
            <a:endParaRPr sz="1400"/>
          </a:p>
        </p:txBody>
      </p:sp>
      <p:sp>
        <p:nvSpPr>
          <p:cNvPr id="408" name="Google Shape;408;p44"/>
          <p:cNvSpPr txBox="1"/>
          <p:nvPr>
            <p:ph idx="2" type="subTitle"/>
          </p:nvPr>
        </p:nvSpPr>
        <p:spPr>
          <a:xfrm>
            <a:off x="3560875" y="2055838"/>
            <a:ext cx="15645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Zilla Slab"/>
                <a:ea typeface="Zilla Slab"/>
                <a:cs typeface="Zilla Slab"/>
                <a:sym typeface="Zilla Slab"/>
              </a:rPr>
              <a:t>생명과학에서</a:t>
            </a:r>
            <a:endParaRPr b="1" sz="1100"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Zilla Slab"/>
                <a:ea typeface="Zilla Slab"/>
                <a:cs typeface="Zilla Slab"/>
                <a:sym typeface="Zilla Slab"/>
              </a:rPr>
              <a:t>필요한 딥러닝을</a:t>
            </a:r>
            <a:endParaRPr b="1" sz="1100"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Zilla Slab"/>
                <a:ea typeface="Zilla Slab"/>
                <a:cs typeface="Zilla Slab"/>
                <a:sym typeface="Zilla Slab"/>
              </a:rPr>
              <a:t>알기 위해 수강하였</a:t>
            </a:r>
            <a:r>
              <a:rPr b="1" lang="es" sz="1100">
                <a:latin typeface="Zilla Slab"/>
                <a:ea typeface="Zilla Slab"/>
                <a:cs typeface="Zilla Slab"/>
                <a:sym typeface="Zilla Slab"/>
              </a:rPr>
              <a:t>지만</a:t>
            </a:r>
            <a:endParaRPr b="1" sz="1100"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Zilla Slab"/>
                <a:ea typeface="Zilla Slab"/>
                <a:cs typeface="Zilla Slab"/>
                <a:sym typeface="Zilla Slab"/>
              </a:rPr>
              <a:t>컴퓨터 공학에서 흥미를 더욱 느낄 수 있었다.</a:t>
            </a:r>
            <a:endParaRPr b="1" sz="11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409" name="Google Shape;409;p44"/>
          <p:cNvSpPr txBox="1"/>
          <p:nvPr>
            <p:ph idx="3" type="subTitle"/>
          </p:nvPr>
        </p:nvSpPr>
        <p:spPr>
          <a:xfrm flipH="1">
            <a:off x="5747100" y="1526125"/>
            <a:ext cx="1564500" cy="2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손한솔</a:t>
            </a:r>
            <a:endParaRPr sz="1400"/>
          </a:p>
        </p:txBody>
      </p:sp>
      <p:sp>
        <p:nvSpPr>
          <p:cNvPr id="410" name="Google Shape;410;p44"/>
          <p:cNvSpPr txBox="1"/>
          <p:nvPr>
            <p:ph idx="4" type="subTitle"/>
          </p:nvPr>
        </p:nvSpPr>
        <p:spPr>
          <a:xfrm>
            <a:off x="5747100" y="2055880"/>
            <a:ext cx="1564500" cy="13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Zilla Slab"/>
                <a:ea typeface="Zilla Slab"/>
                <a:cs typeface="Zilla Slab"/>
                <a:sym typeface="Zilla Slab"/>
              </a:rPr>
              <a:t>2학년 2학기 때부터 컴퓨터 공학 공부가 재미가 없어서 흥미가 떨어졌었다.</a:t>
            </a:r>
            <a:endParaRPr b="1" sz="1100"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Zilla Slab"/>
                <a:ea typeface="Zilla Slab"/>
                <a:cs typeface="Zilla Slab"/>
                <a:sym typeface="Zilla Slab"/>
              </a:rPr>
              <a:t> 감사하게도 이번 수업</a:t>
            </a:r>
            <a:endParaRPr b="1" sz="1100">
              <a:latin typeface="Zilla Slab"/>
              <a:ea typeface="Zilla Slab"/>
              <a:cs typeface="Zilla Slab"/>
              <a:sym typeface="Zilla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Zilla Slab"/>
                <a:ea typeface="Zilla Slab"/>
                <a:cs typeface="Zilla Slab"/>
                <a:sym typeface="Zilla Slab"/>
              </a:rPr>
              <a:t> 팀 프로젝트를 통해서 다시 한번 컴퓨터 공학의 재미를 느낄 수 있었다.</a:t>
            </a:r>
            <a:endParaRPr b="1" sz="110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411" name="Google Shape;411;p44"/>
          <p:cNvSpPr txBox="1"/>
          <p:nvPr>
            <p:ph idx="5" type="subTitle"/>
          </p:nvPr>
        </p:nvSpPr>
        <p:spPr>
          <a:xfrm flipH="1">
            <a:off x="1206050" y="1526125"/>
            <a:ext cx="1564500" cy="2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김시온</a:t>
            </a:r>
            <a:endParaRPr sz="1400"/>
          </a:p>
        </p:txBody>
      </p:sp>
      <p:sp>
        <p:nvSpPr>
          <p:cNvPr id="412" name="Google Shape;412;p44"/>
          <p:cNvSpPr txBox="1"/>
          <p:nvPr>
            <p:ph idx="6" type="subTitle"/>
          </p:nvPr>
        </p:nvSpPr>
        <p:spPr>
          <a:xfrm>
            <a:off x="1206050" y="2055875"/>
            <a:ext cx="1564500" cy="7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latin typeface="Zilla Slab"/>
                <a:ea typeface="Zilla Slab"/>
                <a:cs typeface="Zilla Slab"/>
                <a:sym typeface="Zilla Slab"/>
              </a:rPr>
              <a:t>레이어의 수에 따라 모델의 성능이 크게 변화하는 것이 매우 인상적이었다</a:t>
            </a:r>
            <a:endParaRPr b="1" sz="1100"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ctrTitle"/>
          </p:nvPr>
        </p:nvSpPr>
        <p:spPr>
          <a:xfrm>
            <a:off x="5200650" y="1015800"/>
            <a:ext cx="2793000" cy="3111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[100][100] 데이</a:t>
            </a:r>
            <a:r>
              <a:rPr lang="es"/>
              <a:t>터 어레이를 255로 채우기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각 이미지의 데이터에 따라 값을 다시 변경 후 CSV로 저장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64x70 → 100x100</a:t>
            </a:r>
            <a:br>
              <a:rPr lang="es"/>
            </a:br>
            <a:r>
              <a:rPr lang="es"/>
              <a:t>빈공간 255로 채우기</a:t>
            </a:r>
            <a:endParaRPr/>
          </a:p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150" y="1015588"/>
            <a:ext cx="3646850" cy="311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>
            <p:ph idx="4294967295" type="subTitle"/>
          </p:nvPr>
        </p:nvSpPr>
        <p:spPr>
          <a:xfrm flipH="1">
            <a:off x="954300" y="182950"/>
            <a:ext cx="11055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데이터 전처리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ctrTitle"/>
          </p:nvPr>
        </p:nvSpPr>
        <p:spPr>
          <a:xfrm>
            <a:off x="5337750" y="838250"/>
            <a:ext cx="2769000" cy="3288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CSV파일을 불러와서 이미지 데이터 추출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리스트에 저장</a:t>
            </a:r>
            <a:endParaRPr/>
          </a:p>
        </p:txBody>
      </p:sp>
      <p:sp>
        <p:nvSpPr>
          <p:cNvPr id="173" name="Google Shape;173;p19"/>
          <p:cNvSpPr txBox="1"/>
          <p:nvPr>
            <p:ph type="ctrTitle"/>
          </p:nvPr>
        </p:nvSpPr>
        <p:spPr>
          <a:xfrm>
            <a:off x="1316900" y="2664855"/>
            <a:ext cx="16344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Risks</a:t>
            </a:r>
            <a:endParaRPr sz="1200"/>
          </a:p>
        </p:txBody>
      </p:sp>
      <p:sp>
        <p:nvSpPr>
          <p:cNvPr id="174" name="Google Shape;174;p19"/>
          <p:cNvSpPr txBox="1"/>
          <p:nvPr>
            <p:ph type="ctrTitle"/>
          </p:nvPr>
        </p:nvSpPr>
        <p:spPr>
          <a:xfrm>
            <a:off x="1316900" y="3105915"/>
            <a:ext cx="16344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Issues</a:t>
            </a:r>
            <a:endParaRPr sz="1200"/>
          </a:p>
        </p:txBody>
      </p:sp>
      <p:sp>
        <p:nvSpPr>
          <p:cNvPr id="175" name="Google Shape;175;p19"/>
          <p:cNvSpPr txBox="1"/>
          <p:nvPr>
            <p:ph type="ctrTitle"/>
          </p:nvPr>
        </p:nvSpPr>
        <p:spPr>
          <a:xfrm>
            <a:off x="1316900" y="3560550"/>
            <a:ext cx="16344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Benefits</a:t>
            </a:r>
            <a:endParaRPr sz="1200"/>
          </a:p>
        </p:txBody>
      </p:sp>
      <p:grpSp>
        <p:nvGrpSpPr>
          <p:cNvPr id="176" name="Google Shape;176;p19"/>
          <p:cNvGrpSpPr/>
          <p:nvPr/>
        </p:nvGrpSpPr>
        <p:grpSpPr>
          <a:xfrm>
            <a:off x="3232825" y="1455388"/>
            <a:ext cx="693450" cy="2287875"/>
            <a:chOff x="3232825" y="1455388"/>
            <a:chExt cx="693450" cy="2287875"/>
          </a:xfrm>
        </p:grpSpPr>
        <p:sp>
          <p:nvSpPr>
            <p:cNvPr id="177" name="Google Shape;177;p19"/>
            <p:cNvSpPr/>
            <p:nvPr/>
          </p:nvSpPr>
          <p:spPr>
            <a:xfrm>
              <a:off x="3232825" y="1455388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3528100" y="1455388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3823375" y="1455388"/>
              <a:ext cx="102900" cy="102900"/>
            </a:xfrm>
            <a:prstGeom prst="rect">
              <a:avLst/>
            </a:prstGeom>
            <a:solidFill>
              <a:srgbClr val="ED7C43">
                <a:alpha val="55000"/>
              </a:srgbClr>
            </a:solidFill>
            <a:ln cap="flat" cmpd="sng" w="19050">
              <a:solidFill>
                <a:srgbClr val="ED7C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3232825" y="1896425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3528100" y="1896425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3823375" y="1896425"/>
              <a:ext cx="102900" cy="102900"/>
            </a:xfrm>
            <a:prstGeom prst="rect">
              <a:avLst/>
            </a:prstGeom>
            <a:solidFill>
              <a:srgbClr val="ED7C43">
                <a:alpha val="55000"/>
              </a:srgbClr>
            </a:solidFill>
            <a:ln cap="flat" cmpd="sng" w="19050">
              <a:solidFill>
                <a:srgbClr val="ED7C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3232825" y="2327338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3528100" y="2327338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3823375" y="2327338"/>
              <a:ext cx="102900" cy="102900"/>
            </a:xfrm>
            <a:prstGeom prst="rect">
              <a:avLst/>
            </a:prstGeom>
            <a:solidFill>
              <a:srgbClr val="ED7C43">
                <a:alpha val="55000"/>
              </a:srgbClr>
            </a:solidFill>
            <a:ln cap="flat" cmpd="sng" w="19050">
              <a:solidFill>
                <a:srgbClr val="ED7C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3232825" y="2744663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3528100" y="2744663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3823375" y="2744663"/>
              <a:ext cx="102900" cy="102900"/>
            </a:xfrm>
            <a:prstGeom prst="rect">
              <a:avLst/>
            </a:prstGeom>
            <a:solidFill>
              <a:srgbClr val="ED7C43">
                <a:alpha val="55000"/>
              </a:srgbClr>
            </a:solidFill>
            <a:ln cap="flat" cmpd="sng" w="19050">
              <a:solidFill>
                <a:srgbClr val="ED7C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3232825" y="3185725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3528100" y="3185725"/>
              <a:ext cx="102900" cy="102900"/>
            </a:xfrm>
            <a:prstGeom prst="rect">
              <a:avLst/>
            </a:prstGeom>
            <a:solidFill>
              <a:srgbClr val="B7B7B7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3823375" y="3185725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3232825" y="3640363"/>
              <a:ext cx="102900" cy="102900"/>
            </a:xfrm>
            <a:prstGeom prst="rect">
              <a:avLst/>
            </a:prstGeom>
            <a:solidFill>
              <a:srgbClr val="6F40A8">
                <a:alpha val="58850"/>
              </a:srgbClr>
            </a:solidFill>
            <a:ln cap="flat" cmpd="sng" w="19050">
              <a:solidFill>
                <a:srgbClr val="6F40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C0000"/>
                </a:solidFill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3528100" y="3640363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3823375" y="3640363"/>
              <a:ext cx="102900" cy="10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19"/>
          <p:cNvSpPr txBox="1"/>
          <p:nvPr>
            <p:ph type="ctrTitle"/>
          </p:nvPr>
        </p:nvSpPr>
        <p:spPr>
          <a:xfrm>
            <a:off x="1316900" y="1816670"/>
            <a:ext cx="16344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Resourcing</a:t>
            </a:r>
            <a:endParaRPr sz="1200"/>
          </a:p>
        </p:txBody>
      </p:sp>
      <p:sp>
        <p:nvSpPr>
          <p:cNvPr id="196" name="Google Shape;196;p19"/>
          <p:cNvSpPr txBox="1"/>
          <p:nvPr>
            <p:ph type="ctrTitle"/>
          </p:nvPr>
        </p:nvSpPr>
        <p:spPr>
          <a:xfrm>
            <a:off x="1316900" y="1375595"/>
            <a:ext cx="16344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Schedule</a:t>
            </a:r>
            <a:endParaRPr sz="1200"/>
          </a:p>
        </p:txBody>
      </p:sp>
      <p:sp>
        <p:nvSpPr>
          <p:cNvPr id="197" name="Google Shape;197;p19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8" name="Google Shape;198;p19"/>
          <p:cNvSpPr txBox="1"/>
          <p:nvPr>
            <p:ph type="ctrTitle"/>
          </p:nvPr>
        </p:nvSpPr>
        <p:spPr>
          <a:xfrm>
            <a:off x="1316900" y="2240758"/>
            <a:ext cx="16344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Budget</a:t>
            </a:r>
            <a:endParaRPr sz="1200"/>
          </a:p>
        </p:txBody>
      </p:sp>
      <p:pic>
        <p:nvPicPr>
          <p:cNvPr id="199" name="Google Shape;199;p19"/>
          <p:cNvPicPr preferRelativeResize="0"/>
          <p:nvPr/>
        </p:nvPicPr>
        <p:blipFill rotWithShape="1">
          <a:blip r:embed="rId3">
            <a:alphaModFix/>
          </a:blip>
          <a:srcRect b="0" l="0" r="26729" t="0"/>
          <a:stretch/>
        </p:blipFill>
        <p:spPr>
          <a:xfrm>
            <a:off x="773700" y="509662"/>
            <a:ext cx="4502274" cy="436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 txBox="1"/>
          <p:nvPr>
            <p:ph idx="4294967295" type="subTitle"/>
          </p:nvPr>
        </p:nvSpPr>
        <p:spPr>
          <a:xfrm flipH="1">
            <a:off x="954300" y="182950"/>
            <a:ext cx="11055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데이터 전처리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20"/>
          <p:cNvSpPr txBox="1"/>
          <p:nvPr>
            <p:ph type="ctrTitle"/>
          </p:nvPr>
        </p:nvSpPr>
        <p:spPr>
          <a:xfrm>
            <a:off x="5405925" y="715375"/>
            <a:ext cx="2924700" cy="37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.hgu1 파</a:t>
            </a:r>
            <a:r>
              <a:rPr lang="es" sz="1500"/>
              <a:t>일 포맷에 따라 데이터를 자른다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resize (32, 32)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resize된 데이터는 10^-18 과 같은 형태이므로 좀 더 보기 나은 형태를 위해 10^18을 곱해준다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s" sz="1500"/>
              <a:t>리스트에 저장</a:t>
            </a:r>
            <a:endParaRPr sz="1500"/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25" y="512225"/>
            <a:ext cx="4983901" cy="41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/>
          <p:nvPr>
            <p:ph idx="4294967295" type="subTitle"/>
          </p:nvPr>
        </p:nvSpPr>
        <p:spPr>
          <a:xfrm flipH="1">
            <a:off x="954300" y="182950"/>
            <a:ext cx="11055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데이터 전처리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4" name="Google Shape;214;p21"/>
          <p:cNvSpPr txBox="1"/>
          <p:nvPr>
            <p:ph type="ctrTitle"/>
          </p:nvPr>
        </p:nvSpPr>
        <p:spPr>
          <a:xfrm>
            <a:off x="5922488" y="1441800"/>
            <a:ext cx="2445300" cy="22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Tensor</a:t>
            </a:r>
            <a:r>
              <a:rPr lang="es" sz="1600"/>
              <a:t>로 변환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DataSet으로 변환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" sz="1600"/>
              <a:t>DataLoader를 통해 데이터를 BatchSize에 따라 뽑아준다</a:t>
            </a:r>
            <a:endParaRPr sz="1600"/>
          </a:p>
        </p:txBody>
      </p:sp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b="0" l="0" r="21235" t="0"/>
          <a:stretch/>
        </p:blipFill>
        <p:spPr>
          <a:xfrm>
            <a:off x="908625" y="567463"/>
            <a:ext cx="4786351" cy="35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625" y="4070151"/>
            <a:ext cx="5728524" cy="3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 txBox="1"/>
          <p:nvPr>
            <p:ph idx="4294967295" type="subTitle"/>
          </p:nvPr>
        </p:nvSpPr>
        <p:spPr>
          <a:xfrm flipH="1">
            <a:off x="954300" y="182950"/>
            <a:ext cx="11055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200">
                <a:latin typeface="Zilla Slab"/>
                <a:ea typeface="Zilla Slab"/>
                <a:cs typeface="Zilla Slab"/>
                <a:sym typeface="Zilla Slab"/>
              </a:rPr>
              <a:t>데이터 전처리</a:t>
            </a:r>
            <a:endParaRPr b="1" sz="1200"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3" name="Google Shape;223;p22"/>
          <p:cNvSpPr txBox="1"/>
          <p:nvPr/>
        </p:nvSpPr>
        <p:spPr>
          <a:xfrm>
            <a:off x="4570900" y="1071750"/>
            <a:ext cx="3572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첫 번째 모델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레이어 총 6개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Conv layer의 아웃풋에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   -&gt; max pooling 실행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   -&gt; ReLU로 활성화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   -&gt; dropout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FC layer 아웃풋에 ReLU와 Dropout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Test 정확도 : 91%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 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4" name="Google Shape;2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50" y="152400"/>
            <a:ext cx="369461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/>
        </p:nvSpPr>
        <p:spPr>
          <a:xfrm>
            <a:off x="4078625" y="80375"/>
            <a:ext cx="3000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666666"/>
                </a:solidFill>
              </a:rPr>
              <a:t>Model design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>
            <p:ph idx="12" type="sldNum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4328900" y="1071750"/>
            <a:ext cx="3504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두 번째 모델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AlexNet을 변형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레이어 총 8개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Conv layer의 아웃풋에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  -&gt; ReLU로 활성화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  -&gt; max pooling 실행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-  FC layer에서 dropout과 ReLU 사용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Test 정확도 : 93.5%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    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2" name="Google Shape;2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25" y="72050"/>
            <a:ext cx="3504300" cy="49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 txBox="1"/>
          <p:nvPr/>
        </p:nvSpPr>
        <p:spPr>
          <a:xfrm>
            <a:off x="4078625" y="80375"/>
            <a:ext cx="3000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666666"/>
                </a:solidFill>
              </a:rPr>
              <a:t>Model design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ekly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